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418" r:id="rId3"/>
    <p:sldId id="419" r:id="rId4"/>
    <p:sldId id="452" r:id="rId5"/>
    <p:sldId id="433" r:id="rId6"/>
    <p:sldId id="453" r:id="rId7"/>
    <p:sldId id="454" r:id="rId8"/>
    <p:sldId id="259" r:id="rId9"/>
    <p:sldId id="261" r:id="rId10"/>
    <p:sldId id="257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D0DF-2773-4B1C-8FB5-DC573E9623B6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1818C-66D9-4C41-8708-6417DBA8B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9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9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dirty="0">
                <a:effectLst/>
                <a:latin typeface="+mn-lt"/>
                <a:ea typeface="+mn-ea"/>
                <a:cs typeface="+mn-cs"/>
                <a:sym typeface="Helvetica Neue"/>
              </a:rPr>
              <a:t>​​</a:t>
            </a:r>
            <a:r>
              <a:rPr lang="en-US" sz="1200" b="0" i="0" dirty="0">
                <a:effectLst/>
                <a:latin typeface="+mn-lt"/>
                <a:ea typeface="+mn-ea"/>
                <a:cs typeface="+mn-cs"/>
                <a:sym typeface="Helvetica Neue"/>
              </a:rPr>
              <a:t>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4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72CB-1389-200D-4965-9B8CC6A66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95DCD-ECF5-D6EB-CDAA-7A23C2405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7F42-E68C-BF42-DD71-131839EB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F466-8739-4199-A04F-14744CC8567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536C8-FD5D-42DB-CD37-0ED1D19C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0686F-F116-3D28-33AA-4CC33CE6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A9E4-2A69-47E9-92D1-1DF25C13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5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4D6E-699F-1D31-DF40-D012F090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988B5-0D15-13D2-DC6C-66D65EBD1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7FCF8-17A7-F3BD-79FD-1B02157E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F466-8739-4199-A04F-14744CC8567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5B227-6BDF-2D0E-F8B5-92B3A5C9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D397-C5C7-FECA-38CC-AFA4F6C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A9E4-2A69-47E9-92D1-1DF25C13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B2B2B-6ADB-63E2-0721-9529CEAD3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5C894-2DDE-F052-D2B4-E31D8DB97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A06F8-9CE3-6C8A-070D-4118912C1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F466-8739-4199-A04F-14744CC8567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4F14C-F057-1936-14B8-673E0E67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72A11-7E05-2653-3281-E82E95E0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A9E4-2A69-47E9-92D1-1DF25C13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D8D6-D33C-0AFF-FDD9-ED337635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2A625-20FC-1E91-0B79-EA40D8471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1E05E-F425-B123-4234-75C52C46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F466-8739-4199-A04F-14744CC8567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3ACDD-B24D-91E3-E3FE-1D0EBE89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E6316-93A2-4CD5-3AC5-1E04C362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A9E4-2A69-47E9-92D1-1DF25C13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8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1DE5B-E06D-E989-D4AD-C875B34E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B799A-2626-81A4-DB0E-5F270C0B0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F60F5-C7FD-67F6-729D-C7BCEED4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F466-8739-4199-A04F-14744CC8567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FC19F-6D8E-177E-37E3-3B26FB226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4D8FC-689C-A083-8F33-8403FDD2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A9E4-2A69-47E9-92D1-1DF25C13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7C635-515D-9868-A831-2F48E2B7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A3FC0-ACB8-E0B6-6AED-1A59640A3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09AE8-60A4-BBBC-CA92-B1E4900CA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B5C17-EE78-82CC-DFB0-1870EFDF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F466-8739-4199-A04F-14744CC8567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A508A-73DB-7D17-B777-0E958292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536B5-8D32-9C2E-1C6E-1F31B51A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A9E4-2A69-47E9-92D1-1DF25C13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8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A6D79-1DA0-8744-8BD4-53A07CC7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35E67-32ED-64E3-08FA-2F03F0404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8412E-CA88-E3A3-23B2-12D180F4C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A55AA-1A1B-7349-7056-08267F3B7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66774-6E59-67F7-BF97-DF5CD76A6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2CFD6-62DD-5521-D3C8-00DED728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F466-8739-4199-A04F-14744CC8567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1DBAEB-A5EC-565F-DA38-50386111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1F32C-F6E5-75BB-6EFA-DD2AF664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A9E4-2A69-47E9-92D1-1DF25C13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D32F-6901-D30F-B0F0-1AC767913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540C3-758D-29C9-3618-97735C932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F466-8739-4199-A04F-14744CC8567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D6E39-1590-77F4-B6EA-8A6C65C5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4CD52-C7CF-A865-BBCB-938AA7BD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A9E4-2A69-47E9-92D1-1DF25C13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2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D7EBCB-50F4-368F-C96E-5CFE3B48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F466-8739-4199-A04F-14744CC8567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8D373-858F-E087-3305-E04DA0C8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1F2B4-A76B-5210-31E8-7F9E234E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A9E4-2A69-47E9-92D1-1DF25C13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1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0CA3-0F3B-D39A-6449-A9565AA5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56045-CA51-A3B4-16A8-7CD717D1F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32373-774B-81A2-B5CD-1DE7285F1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095B6-740E-5407-8B65-2FB9EFEB5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F466-8739-4199-A04F-14744CC8567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9530D-DAF6-B931-675C-F9A040C5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FB16C-5103-D12A-8F2C-D0FA12C9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A9E4-2A69-47E9-92D1-1DF25C13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1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9869-4F56-BCF8-3AAA-5465E1C7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0199F6-E3A4-5841-E2B5-FCDCCE23D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1256C-A1F6-AE1F-90EE-5482B2986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99D0E-3764-7E33-8C80-1D1A205A6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F466-8739-4199-A04F-14744CC8567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10685-4A0A-376C-7357-881712CC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26192-44BC-5B25-1A6A-0810414F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A9E4-2A69-47E9-92D1-1DF25C13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069AC-9ED0-81D8-BBC4-BBD1DF6B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01658-020B-752A-2FE9-0A27931C7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9B6D4-459E-8D34-BB09-767B3409D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EF466-8739-4199-A04F-14744CC8567A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BE00A-E3AC-CBB6-39D5-50D6C4069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CFADB-7B4D-D92F-4A3E-7891D757C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1A9E4-2A69-47E9-92D1-1DF25C13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8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ff.org/publications/explainers/value-of-science-108-the-valuables-impact-assessment-framework-step-2-identifying-how-new-information-influences-decisions/" TargetMode="External"/><Relationship Id="rId13" Type="http://schemas.openxmlformats.org/officeDocument/2006/relationships/hyperlink" Target="https://www.rff.org/valuables/tools-resources/" TargetMode="External"/><Relationship Id="rId3" Type="http://schemas.openxmlformats.org/officeDocument/2006/relationships/hyperlink" Target="https://www.rff.org/publications/explainers/what-is-value/" TargetMode="External"/><Relationship Id="rId7" Type="http://schemas.openxmlformats.org/officeDocument/2006/relationships/hyperlink" Target="https://www.rff.org/publications/explainers/value-of-science-106-the-valuables-impact-assessment-framework/" TargetMode="External"/><Relationship Id="rId12" Type="http://schemas.openxmlformats.org/officeDocument/2006/relationships/hyperlink" Target="https://www.rff.org/publications/explainers/value-of-science-203-the-value-of-scientific-information-when-future-outcomes-are-uncertai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ff.org/publications/explainers/value-of-science-105-three-principles-of-the-value-of-information/" TargetMode="External"/><Relationship Id="rId11" Type="http://schemas.openxmlformats.org/officeDocument/2006/relationships/hyperlink" Target="https://www.rff.org/publications/explainers/value-of-science-202-quantitative-methods-for-impact-assessments/" TargetMode="External"/><Relationship Id="rId5" Type="http://schemas.openxmlformats.org/officeDocument/2006/relationships/hyperlink" Target="https://www.rff.org/publications/explainers/value-of-science-104-categorizing-the-socioeconomic-benefits-of-scientific-information-part-2/" TargetMode="External"/><Relationship Id="rId10" Type="http://schemas.openxmlformats.org/officeDocument/2006/relationships/hyperlink" Target="https://www.rff.org/publications/explainers/value-of-science-201-monetizing-the-value-of-information/" TargetMode="External"/><Relationship Id="rId4" Type="http://schemas.openxmlformats.org/officeDocument/2006/relationships/hyperlink" Target="https://www.rff.org/publications/explainers/value-of-science-103-categorizing-the-socioeconomic-benefits-of-scientific-information/" TargetMode="External"/><Relationship Id="rId9" Type="http://schemas.openxmlformats.org/officeDocument/2006/relationships/hyperlink" Target="https://www.rff.org/publications/explainers/value-of-science-109-the-valuables-impact-assessment-framework-step-3-identifying-how-decisions-influence-outcomes-for-people-and-the-environment/" TargetMode="External"/><Relationship Id="rId1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3A92-DAB3-2158-D81F-6CD19F3333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social science research and user engagement practices for enhancing the impact of oceanographic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3AC90-2896-03D6-8DEC-07E48FF60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12435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Yusuke Kuwayama</a:t>
            </a:r>
          </a:p>
          <a:p>
            <a:r>
              <a:rPr lang="en-US" dirty="0"/>
              <a:t>University of Maryland, Baltimore County</a:t>
            </a:r>
          </a:p>
          <a:p>
            <a:endParaRPr lang="en-US" dirty="0"/>
          </a:p>
          <a:p>
            <a:r>
              <a:rPr lang="en-US" dirty="0"/>
              <a:t>July 29, 2024</a:t>
            </a:r>
          </a:p>
          <a:p>
            <a:r>
              <a:rPr lang="fr-FR" dirty="0"/>
              <a:t>NOAA SATELLITE APPLICATIONS SYMPOSIUM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03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43DB-BE57-C315-A0CE-E3BD6093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thoughts on social science </a:t>
            </a:r>
            <a:r>
              <a:rPr lang="en-US" i="1" dirty="0">
                <a:solidFill>
                  <a:srgbClr val="C00000"/>
                </a:solidFill>
              </a:rPr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80065-BCB3-07D6-814E-C46D7C9F8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Social scientists have their own definitions of what is innovative in science.</a:t>
            </a:r>
          </a:p>
          <a:p>
            <a:pPr lvl="1"/>
            <a:r>
              <a:rPr lang="en-US" dirty="0"/>
              <a:t>Truly integrated projects need to include activities that social scientists deem to be novel and transformative.</a:t>
            </a:r>
          </a:p>
          <a:p>
            <a:pPr lvl="1"/>
            <a:r>
              <a:rPr lang="en-US" dirty="0"/>
              <a:t>Social science is </a:t>
            </a:r>
            <a:r>
              <a:rPr lang="en-US" i="1" dirty="0">
                <a:solidFill>
                  <a:srgbClr val="C00000"/>
                </a:solidFill>
              </a:rPr>
              <a:t>not</a:t>
            </a:r>
            <a:r>
              <a:rPr lang="en-US" dirty="0"/>
              <a:t> just a tool to make natural/physical science more societally relevant.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Implication:</a:t>
            </a:r>
            <a:r>
              <a:rPr lang="en-US" dirty="0"/>
              <a:t> Social scientists need to be</a:t>
            </a:r>
          </a:p>
          <a:p>
            <a:pPr lvl="1"/>
            <a:r>
              <a:rPr lang="en-US" dirty="0"/>
              <a:t>Involved in the early planning stages;</a:t>
            </a:r>
          </a:p>
          <a:p>
            <a:pPr lvl="1"/>
            <a:r>
              <a:rPr lang="en-US" dirty="0"/>
              <a:t>Involved in project leadership;</a:t>
            </a:r>
          </a:p>
          <a:p>
            <a:pPr lvl="1"/>
            <a:r>
              <a:rPr lang="en-US" dirty="0"/>
              <a:t>Provided with the same research resources as natural/physical scientists.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3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127E-EAA6-7E11-3616-A45BE6FD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thoughts on </a:t>
            </a:r>
            <a:r>
              <a:rPr lang="en-US" i="1" dirty="0">
                <a:solidFill>
                  <a:srgbClr val="C00000"/>
                </a:solidFill>
              </a:rPr>
              <a:t>community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97173-4FB5-A121-D3F9-AF2EC7C63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scientists can help build bridges between natural/physical scientists and communities…</a:t>
            </a:r>
          </a:p>
          <a:p>
            <a:pPr lvl="1"/>
            <a:r>
              <a:rPr lang="en-US" dirty="0"/>
              <a:t>Based on their knowledge of social processes and policy contexts</a:t>
            </a:r>
          </a:p>
          <a:p>
            <a:pPr lvl="1"/>
            <a:r>
              <a:rPr lang="en-US" dirty="0"/>
              <a:t>Based on their connections to community leaders</a:t>
            </a:r>
          </a:p>
          <a:p>
            <a:pPr lvl="1"/>
            <a:endParaRPr lang="en-US" dirty="0"/>
          </a:p>
          <a:p>
            <a:r>
              <a:rPr lang="en-US" dirty="0"/>
              <a:t>…but successful work with communities requires:</a:t>
            </a:r>
          </a:p>
          <a:p>
            <a:pPr lvl="1"/>
            <a:r>
              <a:rPr lang="en-US" dirty="0"/>
              <a:t>A community engagement </a:t>
            </a:r>
            <a:r>
              <a:rPr lang="en-US" i="1" dirty="0">
                <a:solidFill>
                  <a:srgbClr val="C00000"/>
                </a:solidFill>
              </a:rPr>
              <a:t>expert</a:t>
            </a:r>
            <a:r>
              <a:rPr lang="en-US" dirty="0"/>
              <a:t> (not just a social scientist)</a:t>
            </a:r>
            <a:endParaRPr lang="en-US" i="1" dirty="0">
              <a:solidFill>
                <a:srgbClr val="C00000"/>
              </a:solidFill>
            </a:endParaRP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Direct</a:t>
            </a:r>
            <a:r>
              <a:rPr lang="en-US" dirty="0"/>
              <a:t> involvement of community representatives 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B7E9807-6CB6-4922-24D4-CBB987E6A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1027906"/>
            <a:ext cx="10334625" cy="5448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7B915A-7A68-E52C-1C86-82DB3FAC6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137" y="141236"/>
            <a:ext cx="10128062" cy="60357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758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DFDD72-2F1C-4E43-8B98-AA096238F14F}"/>
              </a:ext>
            </a:extLst>
          </p:cNvPr>
          <p:cNvSpPr/>
          <p:nvPr/>
        </p:nvSpPr>
        <p:spPr>
          <a:xfrm>
            <a:off x="0" y="0"/>
            <a:ext cx="68637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6555A-2F70-4C68-B5A1-29F82466B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450" y="790575"/>
            <a:ext cx="3557989" cy="5434013"/>
          </a:xfrm>
        </p:spPr>
        <p:txBody>
          <a:bodyPr>
            <a:normAutofit/>
          </a:bodyPr>
          <a:lstStyle/>
          <a:p>
            <a:r>
              <a:rPr lang="en-US" sz="2400" dirty="0"/>
              <a:t>Large, sustained effort to </a:t>
            </a:r>
            <a:r>
              <a:rPr lang="en-US" sz="2400" b="1" dirty="0"/>
              <a:t>measure</a:t>
            </a:r>
            <a:r>
              <a:rPr lang="en-US" sz="2400" dirty="0"/>
              <a:t> </a:t>
            </a:r>
            <a:r>
              <a:rPr lang="en-US" sz="2400" b="1" dirty="0"/>
              <a:t>the socioeconomic benefits</a:t>
            </a:r>
            <a:r>
              <a:rPr lang="en-US" sz="2400" dirty="0"/>
              <a:t> of Earth observations</a:t>
            </a:r>
          </a:p>
          <a:p>
            <a:r>
              <a:rPr lang="en-US" sz="2400" dirty="0"/>
              <a:t>Goes beyond anecdotes to </a:t>
            </a:r>
            <a:r>
              <a:rPr lang="en-US" sz="2400" b="1" dirty="0"/>
              <a:t>quantify these benefits</a:t>
            </a:r>
            <a:r>
              <a:rPr lang="en-US" sz="2400" dirty="0"/>
              <a:t>, often in dollar terms</a:t>
            </a:r>
          </a:p>
          <a:p>
            <a:r>
              <a:rPr lang="en-US" sz="2400" dirty="0"/>
              <a:t>Focuses on things that are beneficial to society, like </a:t>
            </a:r>
            <a:r>
              <a:rPr lang="en-US" sz="2400" b="1" dirty="0"/>
              <a:t>lives saved and increases in profits and crop yields </a:t>
            </a:r>
            <a:endParaRPr lang="en-US" sz="2400" dirty="0"/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endParaRPr lang="en-US" sz="2400" dirty="0">
              <a:solidFill>
                <a:srgbClr val="04273C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3FE728-D5B2-4CC7-9A02-5F2AE96E3387}"/>
              </a:ext>
            </a:extLst>
          </p:cNvPr>
          <p:cNvSpPr txBox="1">
            <a:spLocks/>
          </p:cNvSpPr>
          <p:nvPr/>
        </p:nvSpPr>
        <p:spPr>
          <a:xfrm>
            <a:off x="839861" y="790574"/>
            <a:ext cx="5074801" cy="5422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e Regular" panose="020B0503030202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e Regular" panose="020B0503030202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e Regular" panose="020B0503030202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e Regular" panose="020B0503030202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e Regular" panose="020B0503030202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3600" b="1" dirty="0">
                <a:latin typeface="Calibre Semibold"/>
              </a:rPr>
              <a:t>The VALUABLES Consortium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A cooperative agreement between RFF and NASA to measure and communicate how satellite information benefits people and the environment when we use it to make decisions </a:t>
            </a:r>
          </a:p>
        </p:txBody>
      </p:sp>
    </p:spTree>
    <p:extLst>
      <p:ext uri="{BB962C8B-B14F-4D97-AF65-F5344CB8AC3E}">
        <p14:creationId xmlns:p14="http://schemas.microsoft.com/office/powerpoint/2010/main" val="209509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785" y="291020"/>
            <a:ext cx="8477250" cy="82336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4273C"/>
                </a:solidFill>
                <a:latin typeface="Calibre Semibold"/>
              </a:rPr>
              <a:t>What We Do</a:t>
            </a:r>
            <a:endParaRPr lang="en-US" sz="3600" b="1" dirty="0">
              <a:solidFill>
                <a:srgbClr val="04273C"/>
              </a:solidFill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634" y="1130715"/>
            <a:ext cx="9131851" cy="5466023"/>
          </a:xfr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dirty="0">
                <a:solidFill>
                  <a:srgbClr val="04273C"/>
                </a:solidFill>
                <a:latin typeface="Calibre Regular"/>
                <a:cs typeface="Calibri"/>
              </a:rPr>
              <a:t>VALUABLES focuses on two types of activities: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b="1" dirty="0">
                <a:solidFill>
                  <a:srgbClr val="04273C"/>
                </a:solidFill>
                <a:latin typeface="Calibre Regular"/>
                <a:cs typeface="Calibri"/>
              </a:rPr>
              <a:t>Conducting impact assessments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04273C"/>
                </a:solidFill>
                <a:latin typeface="Calibre Regular"/>
                <a:cs typeface="Calibri"/>
              </a:rPr>
              <a:t>Building the impact assessment literature on Earth observations for </a:t>
            </a:r>
            <a:r>
              <a:rPr lang="en-US" sz="3100" dirty="0" err="1">
                <a:solidFill>
                  <a:srgbClr val="04273C"/>
                </a:solidFill>
                <a:latin typeface="Calibre Regular"/>
                <a:cs typeface="Calibri"/>
              </a:rPr>
              <a:t>decisionmaking</a:t>
            </a:r>
            <a:endParaRPr lang="en-US" sz="3100" dirty="0">
              <a:solidFill>
                <a:srgbClr val="04273C"/>
              </a:solidFill>
              <a:latin typeface="Calibre Regular"/>
              <a:cs typeface="Calibri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04273C"/>
                </a:solidFill>
                <a:latin typeface="Calibre Regular"/>
                <a:cs typeface="Calibri"/>
              </a:rPr>
              <a:t>Applying existing methods and using new methods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b="1" dirty="0">
                <a:solidFill>
                  <a:srgbClr val="04273C"/>
                </a:solidFill>
                <a:latin typeface="Calibre Regular"/>
                <a:cs typeface="Calibri"/>
              </a:rPr>
              <a:t>Developing educational materials and activities to build capacity </a:t>
            </a:r>
            <a:r>
              <a:rPr lang="en-US" sz="3100" dirty="0">
                <a:solidFill>
                  <a:srgbClr val="04273C"/>
                </a:solidFill>
                <a:latin typeface="Calibre Regular"/>
                <a:cs typeface="Calibri"/>
              </a:rPr>
              <a:t>within the Earth science community to quantify the value of its work. This includes: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04273C"/>
                </a:solidFill>
                <a:latin typeface="Calibre Regular"/>
                <a:cs typeface="Calibri"/>
              </a:rPr>
              <a:t>Improving understanding of impact assessment terms, concepts, and methods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04273C"/>
                </a:solidFill>
                <a:latin typeface="Calibre Regular"/>
                <a:cs typeface="Calibri"/>
              </a:rPr>
              <a:t>Developing a value of information (VOI) framework the community can use to design rigorous impact assessments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100" dirty="0">
                <a:solidFill>
                  <a:srgbClr val="04273C"/>
                </a:solidFill>
                <a:latin typeface="Calibre Regular"/>
                <a:cs typeface="Calibri"/>
              </a:rPr>
              <a:t>Using this framework as the basis for tutorials, webinars, and workshops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200" b="1" dirty="0">
              <a:solidFill>
                <a:srgbClr val="04273C"/>
              </a:solidFill>
              <a:latin typeface="Calibre Regular"/>
              <a:cs typeface="Calibri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7D270175-6ABD-41CF-B7C1-4DE2BCB8D6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25558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1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E72BBEA-2C38-485B-B8AF-C296DC36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" y="149199"/>
            <a:ext cx="10518140" cy="65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1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785" y="353780"/>
            <a:ext cx="8477250" cy="923896"/>
          </a:xfrm>
        </p:spPr>
        <p:txBody>
          <a:bodyPr>
            <a:normAutofit fontScale="90000"/>
          </a:bodyPr>
          <a:lstStyle/>
          <a:p>
            <a:r>
              <a:rPr lang="en-US" dirty="0"/>
              <a:t>The “Value of Science” Explainer Series</a:t>
            </a:r>
            <a:endParaRPr lang="en-US" sz="3600" b="1" dirty="0">
              <a:solidFill>
                <a:srgbClr val="04273C"/>
              </a:solidFill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635" y="1110344"/>
            <a:ext cx="8920298" cy="5747656"/>
          </a:xfr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6000" dirty="0"/>
              <a:t>Introduces key terms, concepts, and methods that scientists and managers can use to measure the socioeconomic benefits of their own work: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en-US" sz="600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4500" dirty="0">
                <a:hlinkClick r:id="rId3"/>
              </a:rPr>
              <a:t>101: What is “Value”?</a:t>
            </a:r>
            <a:endParaRPr lang="en-US" sz="4500" dirty="0">
              <a:hlinkClick r:id="" action="ppaction://noaction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4500" dirty="0">
                <a:hlinkClick r:id="" action="ppaction://noaction"/>
              </a:rPr>
              <a:t>102: Measuring the Value of Scientific Research Using Economics</a:t>
            </a:r>
            <a:endParaRPr lang="en-US" sz="450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4500" dirty="0">
                <a:hlinkClick r:id="rId4"/>
              </a:rPr>
              <a:t>103: Categorizing the Socioeconomic Benefits of Scientific Information, Part 1</a:t>
            </a:r>
            <a:endParaRPr lang="en-US" sz="450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4500" dirty="0">
                <a:hlinkClick r:id="rId5"/>
              </a:rPr>
              <a:t>104: Categorizing the Socioeconomic Benefits of Scientific Information, Part 2</a:t>
            </a:r>
            <a:endParaRPr lang="en-US" sz="450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4500" dirty="0">
                <a:hlinkClick r:id="rId6"/>
              </a:rPr>
              <a:t>105: Three Principles of the Value of Information</a:t>
            </a:r>
            <a:endParaRPr lang="en-US" sz="450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4500" dirty="0">
                <a:hlinkClick r:id="rId7"/>
              </a:rPr>
              <a:t>106: The VALUABLES Impact Assessment Framework</a:t>
            </a:r>
            <a:endParaRPr lang="en-US" sz="450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4500" dirty="0">
                <a:hlinkClick r:id="" action="ppaction://noaction"/>
              </a:rPr>
              <a:t>107-109: The VALUABLES Impact Assessment Framework 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4500" dirty="0">
                <a:hlinkClick r:id="" action="ppaction://noaction"/>
              </a:rPr>
              <a:t>Step 1: Identifying Improved Information and Its Alternatives</a:t>
            </a:r>
            <a:endParaRPr lang="en-US" sz="4500" dirty="0"/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4500" dirty="0">
                <a:hlinkClick r:id="rId8"/>
              </a:rPr>
              <a:t>Step 2: Identifying How New Information Influences Decisions</a:t>
            </a:r>
            <a:endParaRPr lang="en-US" sz="4500" dirty="0"/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4500" u="sng" dirty="0"/>
              <a:t>Step 3: </a:t>
            </a:r>
            <a:r>
              <a:rPr lang="en-US" sz="4500" u="sng" dirty="0">
                <a:hlinkClick r:id="rId9"/>
              </a:rPr>
              <a:t>Identifying </a:t>
            </a:r>
            <a:r>
              <a:rPr lang="en-US" sz="4500" dirty="0">
                <a:hlinkClick r:id="rId9"/>
              </a:rPr>
              <a:t>How Decisions Influence Outcomes for People and the Environment</a:t>
            </a:r>
            <a:endParaRPr lang="en-US" sz="450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4500" dirty="0">
                <a:hlinkClick r:id="rId10"/>
              </a:rPr>
              <a:t>201: Monetizing the Value of Information</a:t>
            </a:r>
            <a:endParaRPr lang="en-US" sz="450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4500" dirty="0">
                <a:hlinkClick r:id="rId11"/>
              </a:rPr>
              <a:t>202: Quantitative Methods for Impact Assessments</a:t>
            </a:r>
            <a:endParaRPr lang="en-US" sz="450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4500" dirty="0">
                <a:hlinkClick r:id="rId12"/>
              </a:rPr>
              <a:t>203: The Value of Scientific Information When Future Outcomes Are Uncertain</a:t>
            </a:r>
            <a:endParaRPr lang="en-US" sz="4500" dirty="0"/>
          </a:p>
          <a:p>
            <a:pPr marL="0"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4500" b="1" dirty="0"/>
              <a:t>Available at 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https://www.rff.org/valuables/tools-resources/</a:t>
            </a:r>
            <a:r>
              <a:rPr lang="en-US" sz="4500" b="1" dirty="0"/>
              <a:t>  </a:t>
            </a:r>
          </a:p>
        </p:txBody>
      </p:sp>
      <p:pic>
        <p:nvPicPr>
          <p:cNvPr id="11" name="Picture 11" descr="Planet Earth from space">
            <a:extLst>
              <a:ext uri="{FF2B5EF4-FFF2-40B4-BE49-F238E27FC236}">
                <a16:creationId xmlns:a16="http://schemas.microsoft.com/office/drawing/2014/main" id="{7D270175-6ABD-41CF-B7C1-4DE2BCB8D6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25558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7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1340-FD81-4CD5-8E6C-C235A88C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assessments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367C60-4061-4EFC-A852-70372A58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0D520-689D-4BF4-9D74-38C5D637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FBA7935-F8D0-439A-91F2-EC627F90C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12" y="2987354"/>
            <a:ext cx="5848350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0E3836B-E875-45F4-81E6-347A008B4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8" y="5021395"/>
            <a:ext cx="4445000" cy="1695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D0C9E3-44AB-9FE0-67C4-0821978DE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511" y="1038670"/>
            <a:ext cx="5275751" cy="18257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8B7AE8-403E-6FAB-540B-32F16CD3A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37" y="1652048"/>
            <a:ext cx="5929699" cy="2072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6D2F4B9-30CB-4D0C-A67A-463E42891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02" y="3566090"/>
            <a:ext cx="3970298" cy="18539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8623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28561-2E4C-4F1B-AC30-F8C0E3DC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Impact assessments – Working papers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8D03B-393A-499C-8415-2ADF173C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A172B-4333-994F-98DF-8987D709A610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3DD56-69C9-4EA2-8832-9235F036D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827" y="4050782"/>
            <a:ext cx="2118043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EB067C-9E12-4A24-951C-C2458281C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92" y="1188887"/>
            <a:ext cx="2109688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ED04B9-DF8F-4BC6-A34D-CC6D7C38F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251" y="4050782"/>
            <a:ext cx="2123325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F837CB-AA8E-4263-BE5B-3333F46CE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3122" y="4050782"/>
            <a:ext cx="2109627" cy="2743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5E082D-A5F1-46F2-975F-03FDB2D5B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435" y="1188887"/>
            <a:ext cx="2118038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03FEEA-DD86-18A0-653C-452616C541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6623" y="1166018"/>
            <a:ext cx="2089431" cy="2720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EF8E2D-4323-8600-7484-F308F02F48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3529" y="1188887"/>
            <a:ext cx="21180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7B91-B5B1-2968-044F-98E606FB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</a:t>
            </a:r>
            <a:r>
              <a:rPr lang="en-US" i="1" dirty="0"/>
              <a:t>economics</a:t>
            </a:r>
            <a:r>
              <a:rPr lang="en-US" dirty="0"/>
              <a:t> enhance the impact of oceanographic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27F9-73EE-9166-F68E-B5FD47C72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Theories and hypotheses about how humans and the environment interact</a:t>
            </a:r>
          </a:p>
          <a:p>
            <a:pPr lvl="1"/>
            <a:r>
              <a:rPr lang="en-US" dirty="0"/>
              <a:t>Focus on incentives, tradeoffs, and constraints</a:t>
            </a:r>
          </a:p>
          <a:p>
            <a:pPr lvl="1"/>
            <a:r>
              <a:rPr lang="en-US" dirty="0"/>
              <a:t>Can be expressed as mathematical models and integrated with natural/physical science models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C00000"/>
                </a:solidFill>
              </a:rPr>
              <a:t>Data-driven policy evaluation</a:t>
            </a:r>
          </a:p>
          <a:p>
            <a:pPr lvl="1"/>
            <a:r>
              <a:rPr lang="en-US" dirty="0"/>
              <a:t>Sensitive to challenges associated with data from human systems</a:t>
            </a:r>
          </a:p>
        </p:txBody>
      </p:sp>
    </p:spTree>
    <p:extLst>
      <p:ext uri="{BB962C8B-B14F-4D97-AF65-F5344CB8AC3E}">
        <p14:creationId xmlns:p14="http://schemas.microsoft.com/office/powerpoint/2010/main" val="318942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9AC4-9BE1-C71D-2710-337624CE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</a:t>
            </a:r>
            <a:r>
              <a:rPr lang="en-US" i="1" dirty="0"/>
              <a:t>economics</a:t>
            </a:r>
            <a:r>
              <a:rPr lang="en-US" dirty="0"/>
              <a:t> enhance the impact of oceanographic science?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C54EA-91E2-7E0D-C5E6-8320EE720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C00000"/>
                </a:solidFill>
              </a:rPr>
              <a:t>Informing policy design</a:t>
            </a:r>
          </a:p>
          <a:p>
            <a:pPr lvl="1"/>
            <a:r>
              <a:rPr lang="en-US" dirty="0"/>
              <a:t>Can be based on theoretical or empirical evidence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rgbClr val="C00000"/>
                </a:solidFill>
              </a:rPr>
              <a:t>Nonmarket valuation</a:t>
            </a:r>
          </a:p>
          <a:p>
            <a:pPr lvl="1"/>
            <a:r>
              <a:rPr lang="en-US" dirty="0"/>
              <a:t>For cost-benefit analysis</a:t>
            </a:r>
          </a:p>
          <a:p>
            <a:pPr lvl="1"/>
            <a:r>
              <a:rPr lang="en-US" dirty="0"/>
              <a:t>For estimating the socioeconomic benefits of scientific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83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618</Words>
  <Application>Microsoft Office PowerPoint</Application>
  <PresentationFormat>Widescreen</PresentationFormat>
  <Paragraphs>78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Calibre Regular</vt:lpstr>
      <vt:lpstr>Calibre Semibold</vt:lpstr>
      <vt:lpstr>Calibri</vt:lpstr>
      <vt:lpstr>Calibri Light</vt:lpstr>
      <vt:lpstr>Office Theme</vt:lpstr>
      <vt:lpstr>Role of social science research and user engagement practices for enhancing the impact of oceanographic science</vt:lpstr>
      <vt:lpstr>PowerPoint Presentation</vt:lpstr>
      <vt:lpstr>What We Do</vt:lpstr>
      <vt:lpstr>PowerPoint Presentation</vt:lpstr>
      <vt:lpstr>The “Value of Science” Explainer Series</vt:lpstr>
      <vt:lpstr>Impact assessments</vt:lpstr>
      <vt:lpstr>Impact assessments – Working papers</vt:lpstr>
      <vt:lpstr>How can economics enhance the impact of oceanographic science?</vt:lpstr>
      <vt:lpstr>How can economics enhance the impact of oceanographic science? (continued)</vt:lpstr>
      <vt:lpstr>Some thoughts on social science integration</vt:lpstr>
      <vt:lpstr>Some thoughts on community engagement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capabilities relevant to NOAA</dc:title>
  <dc:creator>Yusuke Kuwayama</dc:creator>
  <cp:lastModifiedBy>Yusuke Kuwayama</cp:lastModifiedBy>
  <cp:revision>14</cp:revision>
  <dcterms:created xsi:type="dcterms:W3CDTF">2024-04-30T01:27:52Z</dcterms:created>
  <dcterms:modified xsi:type="dcterms:W3CDTF">2024-07-28T17:57:22Z</dcterms:modified>
</cp:coreProperties>
</file>